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6" r:id="rId8"/>
    <p:sldId id="271" r:id="rId9"/>
    <p:sldId id="265" r:id="rId10"/>
    <p:sldId id="274" r:id="rId11"/>
    <p:sldId id="278" r:id="rId12"/>
    <p:sldId id="280" r:id="rId13"/>
    <p:sldId id="279" r:id="rId14"/>
    <p:sldId id="281" r:id="rId15"/>
    <p:sldId id="282" r:id="rId16"/>
    <p:sldId id="284" r:id="rId17"/>
    <p:sldId id="273" r:id="rId18"/>
    <p:sldId id="285" r:id="rId19"/>
    <p:sldId id="286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59" d="100"/>
          <a:sy n="59" d="100"/>
        </p:scale>
        <p:origin x="-1674" y="-2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304800"/>
            <a:ext cx="6858000" cy="1905000"/>
          </a:xfrm>
        </p:spPr>
        <p:txBody>
          <a:bodyPr>
            <a:noAutofit/>
          </a:bodyPr>
          <a:lstStyle/>
          <a:p>
            <a:pPr algn="ctr"/>
            <a:r>
              <a:rPr lang="en-US" sz="3600" dirty="0" smtClean="0"/>
              <a:t>Continuous and Transparent</a:t>
            </a:r>
            <a:br>
              <a:rPr lang="en-US" sz="3600" dirty="0" smtClean="0"/>
            </a:br>
            <a:r>
              <a:rPr lang="en-US" sz="3600" dirty="0" smtClean="0"/>
              <a:t> User Identity Verification </a:t>
            </a:r>
            <a:br>
              <a:rPr lang="en-US" sz="3600" dirty="0" smtClean="0"/>
            </a:br>
            <a:r>
              <a:rPr lang="en-US" sz="3600" dirty="0" smtClean="0"/>
              <a:t>for Secure Internet Services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3124200" y="2590800"/>
            <a:ext cx="5791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By: </a:t>
            </a:r>
          </a:p>
          <a:p>
            <a:r>
              <a:rPr lang="en-US" sz="2400" dirty="0" smtClean="0"/>
              <a:t>Chetan Kumar M       2451-12-737-001</a:t>
            </a:r>
            <a:endParaRPr lang="en-US" sz="2400" dirty="0" smtClean="0"/>
          </a:p>
          <a:p>
            <a:r>
              <a:rPr lang="en-US" sz="2400" dirty="0" smtClean="0"/>
              <a:t>Sai Kiran Reddy </a:t>
            </a:r>
            <a:r>
              <a:rPr lang="en-US" sz="2400" dirty="0" smtClean="0"/>
              <a:t>T   </a:t>
            </a:r>
            <a:r>
              <a:rPr lang="en-US" sz="2400" dirty="0" smtClean="0"/>
              <a:t>  2451-12-737-009</a:t>
            </a:r>
            <a:endParaRPr lang="en-US" sz="2400" dirty="0" smtClean="0"/>
          </a:p>
          <a:p>
            <a:r>
              <a:rPr lang="en-US" sz="2400" dirty="0" smtClean="0"/>
              <a:t>MV </a:t>
            </a:r>
            <a:r>
              <a:rPr lang="en-US" sz="2400" dirty="0" smtClean="0"/>
              <a:t>Siva Abhishek     2451-12-737-033</a:t>
            </a:r>
            <a:endParaRPr lang="en-US" sz="24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04800" y="4191000"/>
            <a:ext cx="31818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Guided by:</a:t>
            </a:r>
          </a:p>
          <a:p>
            <a:r>
              <a:rPr lang="en-US" sz="2400" dirty="0" smtClean="0"/>
              <a:t>Mr. Chandra Sekhar</a:t>
            </a:r>
          </a:p>
          <a:p>
            <a:r>
              <a:rPr lang="en-US" sz="2400" dirty="0" smtClean="0"/>
              <a:t>Assistant Professor, DoIT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RESULTS AND DISCUSSIONS</a:t>
            </a:r>
            <a:endParaRPr lang="en-US" dirty="0"/>
          </a:p>
        </p:txBody>
      </p:sp>
      <p:pic>
        <p:nvPicPr>
          <p:cNvPr id="4" name="Content Placeholder 3" descr="C:\Users\sai kiran\Desktop\REVIEW DOCUMENTS\SCREENSHOTS\regpage.png"/>
          <p:cNvPicPr>
            <a:picLocks noGrp="1"/>
          </p:cNvPicPr>
          <p:nvPr>
            <p:ph sz="quarter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609600" y="2514600"/>
            <a:ext cx="8153400" cy="386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609600" y="1676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User Registration Page</a:t>
            </a:r>
            <a:endParaRPr lang="en-US" sz="28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RESULTS AND DISCUSSIONS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" y="1676401"/>
            <a:ext cx="8077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User Account and Transaction passwords sent to  mail</a:t>
            </a:r>
            <a:endParaRPr lang="en-US" sz="2800" dirty="0"/>
          </a:p>
        </p:txBody>
      </p:sp>
      <p:pic>
        <p:nvPicPr>
          <p:cNvPr id="6" name="Picture 2" descr="C:\Users\sai kiran\Desktop\Capture.PNG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81000" y="2514600"/>
            <a:ext cx="8382000" cy="3581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28600" y="3810000"/>
            <a:ext cx="2057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User Login and Verification Process</a:t>
            </a:r>
            <a:endParaRPr lang="en-US" sz="2800" dirty="0"/>
          </a:p>
        </p:txBody>
      </p:sp>
      <p:pic>
        <p:nvPicPr>
          <p:cNvPr id="4" name="Picture 3" descr="C:\Users\sai kiran\Desktop\REVIEW DOCUMENTS\SCREENSHOTS\userlogin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228600"/>
            <a:ext cx="6705600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C:\Users\sai kiran\Desktop\REVIEW DOCUMENTS\SCREENSHOTS\fingerprint.pn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19400" y="3733800"/>
            <a:ext cx="5943600" cy="28018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066800" y="533400"/>
            <a:ext cx="731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User adding Beneficiary account details</a:t>
            </a:r>
            <a:endParaRPr lang="en-US" sz="2800" dirty="0"/>
          </a:p>
        </p:txBody>
      </p:sp>
      <p:pic>
        <p:nvPicPr>
          <p:cNvPr id="6" name="Picture 5" descr="C:\Users\sai kiran\Desktop\REVIEW DOCUMENTS\SCREENSHOTS\add intra ben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19200" y="1752600"/>
            <a:ext cx="71628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04800" y="3810000"/>
            <a:ext cx="23622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Login for money transaction and OTP generated</a:t>
            </a:r>
            <a:endParaRPr lang="en-US" sz="2800" dirty="0"/>
          </a:p>
        </p:txBody>
      </p:sp>
      <p:pic>
        <p:nvPicPr>
          <p:cNvPr id="4" name="Picture 3" descr="C:\Users\sai kiran\Desktop\REVIEW DOCUMENTS\SCREENSHOTS\translogin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09600" y="304800"/>
            <a:ext cx="5943600" cy="27361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C:\Users\sai kiran\Desktop\REVIEW DOCUMENTS\SCREENSHOTS\email otp.pn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19400" y="3429000"/>
            <a:ext cx="5943600" cy="2801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RESULTS AND DISCUSSIONS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9600" y="1676400"/>
            <a:ext cx="449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Money Transfer details</a:t>
            </a:r>
            <a:endParaRPr lang="en-US" sz="2800" dirty="0"/>
          </a:p>
        </p:txBody>
      </p:sp>
      <p:pic>
        <p:nvPicPr>
          <p:cNvPr id="4" name="Picture 3" descr="C:\Users\sai kiran\Desktop\REVIEW DOCUMENTS\SCREENSHOTS\moneytrans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90600" y="2209800"/>
            <a:ext cx="7315200" cy="403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3505200"/>
            <a:ext cx="2514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Server Operations</a:t>
            </a:r>
            <a:endParaRPr lang="en-US" sz="2800" dirty="0"/>
          </a:p>
        </p:txBody>
      </p:sp>
      <p:pic>
        <p:nvPicPr>
          <p:cNvPr id="4" name="Picture 3" descr="C:\Users\sai kiran\Desktop\REVIEW DOCUMENTS\SCREENSHOTS\serverlogin.png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304800"/>
            <a:ext cx="5943600" cy="27542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C:\Users\sai kiran\Desktop\REVIEW DOCUMENTS\SCREENSHOTS\beneaction.png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14600" y="3276600"/>
            <a:ext cx="6400800" cy="3287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u="sng" dirty="0" smtClean="0"/>
              <a:t>FUTURE SCOPE</a:t>
            </a:r>
            <a:r>
              <a:rPr lang="en-US" b="1" u="sng" dirty="0" smtClean="0"/>
              <a:t>: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295400"/>
            <a:ext cx="8153400" cy="4495800"/>
          </a:xfrm>
        </p:spPr>
        <p:txBody>
          <a:bodyPr>
            <a:normAutofit fontScale="85000" lnSpcReduction="10000"/>
          </a:bodyPr>
          <a:lstStyle/>
          <a:p>
            <a:pPr algn="just">
              <a:buNone/>
            </a:pPr>
            <a:endParaRPr lang="en-US" dirty="0" smtClean="0"/>
          </a:p>
          <a:p>
            <a:pPr lvl="0"/>
            <a:r>
              <a:rPr lang="en-US" dirty="0" smtClean="0"/>
              <a:t>Improvisation of  Real Time Bio-metric System account to the market standards.</a:t>
            </a:r>
          </a:p>
          <a:p>
            <a:endParaRPr lang="en-US" dirty="0" smtClean="0"/>
          </a:p>
          <a:p>
            <a:pPr lvl="0"/>
            <a:r>
              <a:rPr lang="en-US" dirty="0" smtClean="0"/>
              <a:t>Improved security services matching State of Art technologies.</a:t>
            </a:r>
          </a:p>
          <a:p>
            <a:endParaRPr lang="en-US" dirty="0" smtClean="0"/>
          </a:p>
          <a:p>
            <a:pPr lvl="0"/>
            <a:r>
              <a:rPr lang="en-US" dirty="0" smtClean="0"/>
              <a:t>Future implementation of Unified </a:t>
            </a:r>
            <a:r>
              <a:rPr lang="en-US" dirty="0" smtClean="0"/>
              <a:t>Payments interface(UPI</a:t>
            </a:r>
            <a:r>
              <a:rPr lang="en-US" dirty="0" smtClean="0"/>
              <a:t>) </a:t>
            </a:r>
            <a:r>
              <a:rPr lang="en-US" dirty="0" smtClean="0"/>
              <a:t>– </a:t>
            </a:r>
          </a:p>
          <a:p>
            <a:pPr lvl="0">
              <a:buNone/>
            </a:pPr>
            <a:r>
              <a:rPr lang="en-US" dirty="0" smtClean="0"/>
              <a:t>    [</a:t>
            </a:r>
            <a:r>
              <a:rPr lang="en-US" dirty="0" smtClean="0"/>
              <a:t>RBI press release dated 12-04-2016 - Usage of QR code instead of adding beneficiary details and IFSC code for money transactions].</a:t>
            </a:r>
          </a:p>
          <a:p>
            <a:pPr algn="just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u="sng" dirty="0" smtClean="0"/>
              <a:t>REFERENCE: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algn="just"/>
            <a:r>
              <a:rPr lang="en-US" dirty="0" smtClean="0"/>
              <a:t>Andrea </a:t>
            </a:r>
            <a:r>
              <a:rPr lang="en-US" dirty="0" err="1" smtClean="0"/>
              <a:t>Ceccarelli</a:t>
            </a:r>
            <a:r>
              <a:rPr lang="en-US" dirty="0" smtClean="0"/>
              <a:t>, Leonardo </a:t>
            </a:r>
            <a:r>
              <a:rPr lang="en-US" dirty="0" err="1" smtClean="0"/>
              <a:t>Montecchi</a:t>
            </a:r>
            <a:r>
              <a:rPr lang="en-US" dirty="0" smtClean="0"/>
              <a:t>, Francesco </a:t>
            </a:r>
            <a:r>
              <a:rPr lang="en-US" dirty="0" err="1" smtClean="0"/>
              <a:t>Brancati</a:t>
            </a:r>
            <a:r>
              <a:rPr lang="en-US" dirty="0" smtClean="0"/>
              <a:t>, Paolo </a:t>
            </a:r>
            <a:r>
              <a:rPr lang="en-US" dirty="0" err="1" smtClean="0"/>
              <a:t>Lollini</a:t>
            </a:r>
            <a:r>
              <a:rPr lang="en-US" dirty="0" smtClean="0"/>
              <a:t>, Angelo </a:t>
            </a:r>
            <a:r>
              <a:rPr lang="en-US" dirty="0" err="1" smtClean="0"/>
              <a:t>Marguglio</a:t>
            </a:r>
            <a:r>
              <a:rPr lang="en-US" dirty="0" smtClean="0"/>
              <a:t>, and Andrea </a:t>
            </a:r>
            <a:r>
              <a:rPr lang="en-US" dirty="0" err="1" smtClean="0"/>
              <a:t>Bondavalli</a:t>
            </a:r>
            <a:r>
              <a:rPr lang="en-US" dirty="0" smtClean="0"/>
              <a:t>, Member, IEEE, “Continuous and Transparent User Identity Verification for Secure Internet Services”, </a:t>
            </a:r>
            <a:r>
              <a:rPr lang="en-US" b="1" dirty="0" smtClean="0"/>
              <a:t>IEEE TRANSACTIONS ON DEPENDABLE AND SECURE COMPUTING, VOL. 12, NO. 3, MAY/JUNE 2015.</a:t>
            </a:r>
            <a:endParaRPr lang="en-US" dirty="0" smtClean="0"/>
          </a:p>
          <a:p>
            <a:pPr algn="just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sai kiran\Desktop\gradpartydonts_Larg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1263"/>
            <a:ext cx="9144000" cy="684673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b="1" u="sng" dirty="0" smtClean="0"/>
              <a:t>ABSTRACT: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pPr algn="just">
              <a:lnSpc>
                <a:spcPct val="120000"/>
              </a:lnSpc>
              <a:buClr>
                <a:srgbClr val="7030A0"/>
              </a:buClr>
              <a:buFont typeface="Wingdings" pitchFamily="2" charset="2"/>
              <a:buChar char="v"/>
            </a:pPr>
            <a:r>
              <a:rPr lang="en-US" sz="2200" dirty="0" smtClean="0">
                <a:cs typeface="Times New Roman" pitchFamily="18" charset="0"/>
              </a:rPr>
              <a:t>Provide </a:t>
            </a:r>
            <a:r>
              <a:rPr lang="en-US" sz="2200" dirty="0" smtClean="0">
                <a:cs typeface="Times New Roman" pitchFamily="18" charset="0"/>
              </a:rPr>
              <a:t>secure user authentication for web application.</a:t>
            </a:r>
          </a:p>
          <a:p>
            <a:pPr algn="just">
              <a:lnSpc>
                <a:spcPct val="120000"/>
              </a:lnSpc>
              <a:buClr>
                <a:srgbClr val="7030A0"/>
              </a:buClr>
              <a:buNone/>
            </a:pPr>
            <a:r>
              <a:rPr lang="en-US" sz="2200" dirty="0" smtClean="0">
                <a:cs typeface="Times New Roman" pitchFamily="18" charset="0"/>
              </a:rPr>
              <a:t>     - traditionally based on pairs of username and password </a:t>
            </a:r>
          </a:p>
          <a:p>
            <a:pPr algn="just">
              <a:lnSpc>
                <a:spcPct val="150000"/>
              </a:lnSpc>
              <a:buClr>
                <a:srgbClr val="7030A0"/>
              </a:buClr>
              <a:buNone/>
            </a:pPr>
            <a:r>
              <a:rPr lang="en-US" sz="2200" dirty="0" smtClean="0">
                <a:cs typeface="Times New Roman" pitchFamily="18" charset="0"/>
              </a:rPr>
              <a:t>     - biometric techniques offer emerging solution </a:t>
            </a:r>
          </a:p>
          <a:p>
            <a:pPr algn="just">
              <a:lnSpc>
                <a:spcPct val="120000"/>
              </a:lnSpc>
              <a:buClr>
                <a:srgbClr val="7030A0"/>
              </a:buClr>
              <a:buFont typeface="Wingdings" pitchFamily="2" charset="2"/>
              <a:buChar char="v"/>
            </a:pPr>
            <a:r>
              <a:rPr lang="en-US" sz="2200" dirty="0" smtClean="0">
                <a:cs typeface="Times New Roman" pitchFamily="18" charset="0"/>
              </a:rPr>
              <a:t>A single authentication point and a single biometric data are not always sufficient to guarantee authenticity.</a:t>
            </a:r>
          </a:p>
          <a:p>
            <a:pPr algn="just">
              <a:lnSpc>
                <a:spcPct val="120000"/>
              </a:lnSpc>
              <a:buClr>
                <a:srgbClr val="7030A0"/>
              </a:buClr>
              <a:buNone/>
            </a:pPr>
            <a:r>
              <a:rPr lang="en-US" sz="2200" dirty="0" smtClean="0">
                <a:cs typeface="Times New Roman" pitchFamily="18" charset="0"/>
              </a:rPr>
              <a:t>     - trend towards multi-modal biometric and continuous authentication protocols </a:t>
            </a:r>
          </a:p>
          <a:p>
            <a:pPr algn="just">
              <a:lnSpc>
                <a:spcPct val="120000"/>
              </a:lnSpc>
              <a:buClr>
                <a:srgbClr val="7030A0"/>
              </a:buClr>
              <a:buFont typeface="Wingdings" pitchFamily="2" charset="2"/>
              <a:buChar char="v"/>
            </a:pPr>
            <a:r>
              <a:rPr lang="en-US" sz="2200" dirty="0" smtClean="0">
                <a:cs typeface="Times New Roman" pitchFamily="18" charset="0"/>
              </a:rPr>
              <a:t>The proposed approach for user verification is </a:t>
            </a:r>
            <a:r>
              <a:rPr lang="en-US" sz="2200" dirty="0" smtClean="0">
                <a:cs typeface="Times New Roman" pitchFamily="18" charset="0"/>
              </a:rPr>
              <a:t>Continuous Authentication </a:t>
            </a:r>
            <a:r>
              <a:rPr lang="en-US" sz="2200" dirty="0" smtClean="0">
                <a:cs typeface="Times New Roman" pitchFamily="18" charset="0"/>
              </a:rPr>
              <a:t>system.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sz="2200" dirty="0" smtClean="0">
                <a:cs typeface="Times New Roman" pitchFamily="18" charset="0"/>
              </a:rPr>
              <a:t>    - adaptive session timeouts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sz="2200" dirty="0" smtClean="0">
                <a:cs typeface="Times New Roman" pitchFamily="18" charset="0"/>
              </a:rPr>
              <a:t>    - credentials acquired transparently</a:t>
            </a:r>
            <a:endParaRPr lang="en-US" sz="2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924800" cy="68580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u="sng" dirty="0" smtClean="0"/>
              <a:t>EXISTING </a:t>
            </a:r>
            <a:r>
              <a:rPr lang="en-US" sz="3600" b="1" u="sng" dirty="0" smtClean="0"/>
              <a:t>SYSTEM </a:t>
            </a:r>
            <a:r>
              <a:rPr lang="en-US" sz="3600" b="1" u="sng" dirty="0" err="1" smtClean="0"/>
              <a:t>vs</a:t>
            </a:r>
            <a:r>
              <a:rPr lang="en-US" sz="3600" b="1" u="sng" dirty="0" smtClean="0"/>
              <a:t> PROPOSED SYSTEM</a:t>
            </a:r>
            <a:r>
              <a:rPr lang="en-US" b="1" u="sng" dirty="0" smtClean="0"/>
              <a:t>: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sz="quarter" idx="1"/>
          </p:nvPr>
        </p:nvGraphicFramePr>
        <p:xfrm>
          <a:off x="612775" y="1676399"/>
          <a:ext cx="8153400" cy="5120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6700"/>
                <a:gridCol w="4076700"/>
              </a:tblGrid>
              <a:tr h="449203"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/>
                        <a:t>EXISTING SYSTEM</a:t>
                      </a:r>
                      <a:endParaRPr lang="en-US" sz="2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/>
                        <a:t>PROPOSED SYSTEM</a:t>
                      </a:r>
                      <a:endParaRPr lang="en-US" sz="2300" dirty="0"/>
                    </a:p>
                  </a:txBody>
                  <a:tcPr/>
                </a:tc>
              </a:tr>
              <a:tr h="1295514">
                <a:tc>
                  <a:txBody>
                    <a:bodyPr/>
                    <a:lstStyle/>
                    <a:p>
                      <a:pPr marL="342900" indent="-342900">
                        <a:buFont typeface="+mj-lt"/>
                        <a:buAutoNum type="arabicPeriod"/>
                      </a:pPr>
                      <a:r>
                        <a:rPr lang="en-US" sz="2300" dirty="0" smtClean="0"/>
                        <a:t>Username</a:t>
                      </a:r>
                      <a:r>
                        <a:rPr lang="en-US" sz="2300" baseline="0" dirty="0" smtClean="0"/>
                        <a:t>, password and single biometric verifications are used for authentication purposes.</a:t>
                      </a:r>
                      <a:endParaRPr lang="en-US" sz="2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1.Instead</a:t>
                      </a:r>
                      <a:r>
                        <a:rPr lang="en-US" sz="2300" baseline="0" dirty="0" smtClean="0"/>
                        <a:t> of username password, we use multiple biometric verifications.</a:t>
                      </a:r>
                      <a:endParaRPr lang="en-US" sz="2300" dirty="0"/>
                    </a:p>
                  </a:txBody>
                  <a:tcPr/>
                </a:tc>
              </a:tr>
              <a:tr h="1295514"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2.The</a:t>
                      </a:r>
                      <a:r>
                        <a:rPr lang="en-US" sz="2300" baseline="0" dirty="0" smtClean="0"/>
                        <a:t> identification of the user is constant during the whole sessions during the time of cyber attacks.</a:t>
                      </a:r>
                      <a:endParaRPr lang="en-US" sz="2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2.The proposed</a:t>
                      </a:r>
                      <a:r>
                        <a:rPr lang="en-US" sz="2300" baseline="0" dirty="0" smtClean="0"/>
                        <a:t> system provides continuous authentication using fingerprint scan biometrics.</a:t>
                      </a:r>
                      <a:endParaRPr lang="en-US" sz="2300" dirty="0"/>
                    </a:p>
                  </a:txBody>
                  <a:tcPr/>
                </a:tc>
              </a:tr>
              <a:tr h="1684169"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3.Re-authentication-It is the traditional</a:t>
                      </a:r>
                      <a:r>
                        <a:rPr lang="en-US" sz="2300" baseline="0" dirty="0" smtClean="0"/>
                        <a:t> process to identify user and cannot identify  which process the user is accessing.</a:t>
                      </a:r>
                      <a:endParaRPr lang="en-US" sz="2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3.Continuous</a:t>
                      </a:r>
                      <a:r>
                        <a:rPr lang="en-US" sz="2300" baseline="0" dirty="0" smtClean="0"/>
                        <a:t> authentication-It detects the physical presence of the user logged in the computer.</a:t>
                      </a:r>
                      <a:endParaRPr lang="en-US" sz="2300" dirty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81000"/>
            <a:ext cx="8153400" cy="990600"/>
          </a:xfrm>
        </p:spPr>
        <p:txBody>
          <a:bodyPr>
            <a:normAutofit fontScale="90000"/>
          </a:bodyPr>
          <a:lstStyle/>
          <a:p>
            <a:r>
              <a:rPr lang="en-US" sz="4000" b="1" u="sng" dirty="0" smtClean="0"/>
              <a:t>ADVANTAGES OF PROPOSED SYSTEM: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 algn="just"/>
            <a:r>
              <a:rPr lang="en-US" dirty="0" smtClean="0"/>
              <a:t>Our approach does not require that the reaction to a user verification mismatch is executed by the user device (e.g., the logout procedure), but it is transparently handled by the </a:t>
            </a:r>
            <a:r>
              <a:rPr lang="en-US" dirty="0" smtClean="0"/>
              <a:t>Continuous </a:t>
            </a:r>
            <a:r>
              <a:rPr lang="en-US" dirty="0" smtClean="0"/>
              <a:t>authentication service and the web services, which apply their own reaction procedures.</a:t>
            </a:r>
          </a:p>
          <a:p>
            <a:pPr lvl="0" algn="just"/>
            <a:r>
              <a:rPr lang="en-US" dirty="0" smtClean="0"/>
              <a:t>Provides a tradeoff between usability and security.</a:t>
            </a:r>
          </a:p>
          <a:p>
            <a:pPr algn="just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u="sng" dirty="0" smtClean="0"/>
              <a:t>SYSTEM ARCHITECTURE: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2050" name="Picture 2" descr="C:\Users\sai kiran\Desktop\architecture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41437" y="2209800"/>
            <a:ext cx="7802563" cy="4381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u="sng" dirty="0" smtClean="0"/>
              <a:t>REQUIREMENTS</a:t>
            </a:r>
            <a:r>
              <a:rPr lang="en-US" b="1" u="sng" dirty="0" smtClean="0"/>
              <a:t>: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en-GB" dirty="0" smtClean="0"/>
              <a:t>System		 	: 	Pentium IV 2.4 GHz.</a:t>
            </a:r>
            <a:endParaRPr lang="en-US" dirty="0" smtClean="0"/>
          </a:p>
          <a:p>
            <a:pPr lvl="0"/>
            <a:r>
              <a:rPr lang="en-GB" dirty="0" smtClean="0"/>
              <a:t>Hard Disk           </a:t>
            </a:r>
            <a:r>
              <a:rPr lang="en-GB" dirty="0" smtClean="0"/>
              <a:t>        </a:t>
            </a:r>
            <a:r>
              <a:rPr lang="en-GB" dirty="0" smtClean="0"/>
              <a:t>: </a:t>
            </a:r>
            <a:r>
              <a:rPr lang="en-GB" dirty="0" smtClean="0"/>
              <a:t>	40 GB.</a:t>
            </a:r>
            <a:endParaRPr lang="en-US" dirty="0" smtClean="0"/>
          </a:p>
          <a:p>
            <a:pPr lvl="0"/>
            <a:r>
              <a:rPr lang="en-GB" dirty="0" smtClean="0"/>
              <a:t>Ram</a:t>
            </a:r>
            <a:r>
              <a:rPr lang="en-GB" dirty="0" smtClean="0"/>
              <a:t>			: 	512 Mb</a:t>
            </a:r>
            <a:r>
              <a:rPr lang="en-GB" dirty="0" smtClean="0"/>
              <a:t>.</a:t>
            </a:r>
          </a:p>
          <a:p>
            <a:pPr lvl="0"/>
            <a:r>
              <a:rPr lang="en-US" dirty="0" smtClean="0"/>
              <a:t>Operating system 	: 	Windows XP/7.</a:t>
            </a:r>
          </a:p>
          <a:p>
            <a:pPr lvl="0"/>
            <a:r>
              <a:rPr lang="en-US" dirty="0" smtClean="0"/>
              <a:t>Coding Language	: 	JAVA/J2EE</a:t>
            </a:r>
          </a:p>
          <a:p>
            <a:pPr lvl="0"/>
            <a:r>
              <a:rPr lang="en-US" dirty="0" smtClean="0"/>
              <a:t>IDE				:	</a:t>
            </a:r>
            <a:r>
              <a:rPr lang="en-US" dirty="0" err="1" smtClean="0"/>
              <a:t>Netbeans</a:t>
            </a:r>
            <a:r>
              <a:rPr lang="en-US" dirty="0" smtClean="0"/>
              <a:t> 7.4</a:t>
            </a:r>
          </a:p>
          <a:p>
            <a:pPr lvl="0"/>
            <a:r>
              <a:rPr lang="en-US" dirty="0" smtClean="0"/>
              <a:t>Database			:	MYSQL</a:t>
            </a:r>
          </a:p>
          <a:p>
            <a:pPr lvl="0"/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u="sng" dirty="0" smtClean="0"/>
              <a:t>MODULES: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0"/>
            <a:r>
              <a:rPr lang="en-US" dirty="0" smtClean="0"/>
              <a:t>System Model</a:t>
            </a:r>
          </a:p>
          <a:p>
            <a:pPr lvl="0"/>
            <a:r>
              <a:rPr lang="en-US" dirty="0" smtClean="0"/>
              <a:t>Authentication Server</a:t>
            </a:r>
          </a:p>
          <a:p>
            <a:pPr lvl="0"/>
            <a:r>
              <a:rPr lang="en-US" dirty="0" smtClean="0"/>
              <a:t>Continuous Authentication </a:t>
            </a:r>
            <a:r>
              <a:rPr lang="en-US" dirty="0" smtClean="0"/>
              <a:t>Certificate</a:t>
            </a:r>
          </a:p>
          <a:p>
            <a:pPr lvl="0"/>
            <a:r>
              <a:rPr lang="en-US" dirty="0" smtClean="0"/>
              <a:t>Continuous </a:t>
            </a:r>
            <a:r>
              <a:rPr lang="en-US" dirty="0" smtClean="0"/>
              <a:t>Authentication Server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685800"/>
            <a:ext cx="2133600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CLIENT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67200" y="685800"/>
            <a:ext cx="2133600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CONTINUOUS AUTHENTICATION</a:t>
            </a:r>
            <a:endParaRPr lang="en-US" sz="1600" b="1" dirty="0" smtClean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en-US" sz="16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SERVER</a:t>
            </a:r>
            <a:endParaRPr lang="en-US" sz="16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58000" y="685800"/>
            <a:ext cx="1828800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WEBSERVICE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667000" y="1905000"/>
            <a:ext cx="152400" cy="381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257800" y="1905000"/>
            <a:ext cx="152400" cy="381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696200" y="1905000"/>
            <a:ext cx="152400" cy="381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stCxn id="4" idx="2"/>
            <a:endCxn id="4" idx="2"/>
          </p:cNvCxnSpPr>
          <p:nvPr/>
        </p:nvCxnSpPr>
        <p:spPr>
          <a:xfrm rot="5400000">
            <a:off x="2743200" y="1600200"/>
            <a:ext cx="1588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2"/>
            <a:endCxn id="7" idx="0"/>
          </p:cNvCxnSpPr>
          <p:nvPr/>
        </p:nvCxnSpPr>
        <p:spPr>
          <a:xfrm rot="5400000">
            <a:off x="2590800" y="1752600"/>
            <a:ext cx="3048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2"/>
            <a:endCxn id="8" idx="0"/>
          </p:cNvCxnSpPr>
          <p:nvPr/>
        </p:nvCxnSpPr>
        <p:spPr>
          <a:xfrm rot="5400000">
            <a:off x="5181600" y="1752600"/>
            <a:ext cx="304800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6" idx="2"/>
            <a:endCxn id="9" idx="0"/>
          </p:cNvCxnSpPr>
          <p:nvPr/>
        </p:nvCxnSpPr>
        <p:spPr>
          <a:xfrm rot="5400000">
            <a:off x="7620000" y="1752600"/>
            <a:ext cx="3048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7" idx="2"/>
          </p:cNvCxnSpPr>
          <p:nvPr/>
        </p:nvCxnSpPr>
        <p:spPr>
          <a:xfrm rot="5400000">
            <a:off x="2514600" y="5943600"/>
            <a:ext cx="4572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8" idx="2"/>
          </p:cNvCxnSpPr>
          <p:nvPr/>
        </p:nvCxnSpPr>
        <p:spPr>
          <a:xfrm rot="5400000">
            <a:off x="5143500" y="5905500"/>
            <a:ext cx="381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2"/>
          </p:cNvCxnSpPr>
          <p:nvPr/>
        </p:nvCxnSpPr>
        <p:spPr>
          <a:xfrm rot="5400000">
            <a:off x="7620000" y="5867400"/>
            <a:ext cx="3048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2819400" y="2209800"/>
            <a:ext cx="243840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410200" y="2438400"/>
            <a:ext cx="3048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>
            <a:off x="5524500" y="2628900"/>
            <a:ext cx="381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10800000">
            <a:off x="5410200" y="2819400"/>
            <a:ext cx="30480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10800000">
            <a:off x="2819400" y="3352800"/>
            <a:ext cx="2438400" cy="158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819400" y="4343400"/>
            <a:ext cx="487680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rot="10800000">
            <a:off x="2819400" y="5181600"/>
            <a:ext cx="4876800" cy="158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895600" y="1600200"/>
            <a:ext cx="274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(Step 1)send all biometric traits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867400" y="2362200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User identity verification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895600" y="2819400"/>
            <a:ext cx="228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(Step 2)send 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CA 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certificate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486400" y="3581400"/>
            <a:ext cx="2057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(Step3)send request and 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CA </a:t>
            </a:r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certificate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895600" y="4648200"/>
            <a:ext cx="22860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(step 4)Access gained until timeout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724400" y="6248400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Initiate phase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676400" y="685800"/>
            <a:ext cx="2133600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CLIENT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67200" y="685800"/>
            <a:ext cx="2133600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CASHMA</a:t>
            </a:r>
          </a:p>
          <a:p>
            <a:pPr algn="ctr"/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SERVER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58000" y="685800"/>
            <a:ext cx="1828800" cy="9144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WEBSERVICE</a:t>
            </a:r>
            <a:endParaRPr lang="en-US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667000" y="1905000"/>
            <a:ext cx="152400" cy="381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257800" y="1905000"/>
            <a:ext cx="152400" cy="381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696200" y="1905000"/>
            <a:ext cx="152400" cy="3810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stCxn id="4" idx="2"/>
            <a:endCxn id="4" idx="2"/>
          </p:cNvCxnSpPr>
          <p:nvPr/>
        </p:nvCxnSpPr>
        <p:spPr>
          <a:xfrm rot="5400000">
            <a:off x="2743200" y="1600200"/>
            <a:ext cx="1588" cy="15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4" idx="2"/>
            <a:endCxn id="7" idx="0"/>
          </p:cNvCxnSpPr>
          <p:nvPr/>
        </p:nvCxnSpPr>
        <p:spPr>
          <a:xfrm rot="5400000">
            <a:off x="2590800" y="1752600"/>
            <a:ext cx="3048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2"/>
            <a:endCxn id="8" idx="0"/>
          </p:cNvCxnSpPr>
          <p:nvPr/>
        </p:nvCxnSpPr>
        <p:spPr>
          <a:xfrm rot="5400000">
            <a:off x="5181600" y="1752600"/>
            <a:ext cx="304800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6" idx="2"/>
            <a:endCxn id="9" idx="0"/>
          </p:cNvCxnSpPr>
          <p:nvPr/>
        </p:nvCxnSpPr>
        <p:spPr>
          <a:xfrm rot="5400000">
            <a:off x="7620000" y="1752600"/>
            <a:ext cx="3048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7" idx="2"/>
          </p:cNvCxnSpPr>
          <p:nvPr/>
        </p:nvCxnSpPr>
        <p:spPr>
          <a:xfrm rot="5400000">
            <a:off x="2514600" y="5943600"/>
            <a:ext cx="4572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8" idx="2"/>
          </p:cNvCxnSpPr>
          <p:nvPr/>
        </p:nvCxnSpPr>
        <p:spPr>
          <a:xfrm rot="5400000">
            <a:off x="5143500" y="5905500"/>
            <a:ext cx="381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9" idx="2"/>
          </p:cNvCxnSpPr>
          <p:nvPr/>
        </p:nvCxnSpPr>
        <p:spPr>
          <a:xfrm rot="5400000">
            <a:off x="7620000" y="5867400"/>
            <a:ext cx="3048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2819400" y="2209800"/>
            <a:ext cx="243840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410200" y="2438400"/>
            <a:ext cx="3048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>
            <a:off x="5524500" y="2628900"/>
            <a:ext cx="381000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rot="10800000">
            <a:off x="5410200" y="2819400"/>
            <a:ext cx="30480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rot="10800000">
            <a:off x="2819400" y="3352800"/>
            <a:ext cx="2438400" cy="158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819400" y="4648200"/>
            <a:ext cx="4876800" cy="15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2819400" y="1828800"/>
            <a:ext cx="2590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(Step 5)send  biometric traits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867400" y="2362200"/>
            <a:ext cx="1828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User identity verification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819400" y="2819400"/>
            <a:ext cx="2362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(Step 6)send a fresh certificate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5486400" y="3810000"/>
            <a:ext cx="205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itchFamily="18" charset="0"/>
                <a:cs typeface="Times New Roman" pitchFamily="18" charset="0"/>
              </a:rPr>
              <a:t>(Step7)send certificate to update the sessions time out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419600" y="6324600"/>
            <a:ext cx="2317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Maintenance phase</a:t>
            </a:r>
            <a:endParaRPr lang="en-US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501</TotalTime>
  <Words>494</Words>
  <Application>Microsoft Office PowerPoint</Application>
  <PresentationFormat>On-screen Show (4:3)</PresentationFormat>
  <Paragraphs>82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Median</vt:lpstr>
      <vt:lpstr>Continuous and Transparent  User Identity Verification  for Secure Internet Services</vt:lpstr>
      <vt:lpstr>ABSTRACT: </vt:lpstr>
      <vt:lpstr>EXISTING SYSTEM vs PROPOSED SYSTEM: </vt:lpstr>
      <vt:lpstr>ADVANTAGES OF PROPOSED SYSTEM: </vt:lpstr>
      <vt:lpstr>SYSTEM ARCHITECTURE: </vt:lpstr>
      <vt:lpstr>REQUIREMENTS: </vt:lpstr>
      <vt:lpstr>MODULES: </vt:lpstr>
      <vt:lpstr>Slide 8</vt:lpstr>
      <vt:lpstr>Slide 9</vt:lpstr>
      <vt:lpstr>RESULTS AND DISCUSSIONS</vt:lpstr>
      <vt:lpstr>RESULTS AND DISCUSSIONS</vt:lpstr>
      <vt:lpstr>Slide 12</vt:lpstr>
      <vt:lpstr>Slide 13</vt:lpstr>
      <vt:lpstr>Slide 14</vt:lpstr>
      <vt:lpstr>RESULTS AND DISCUSSIONS</vt:lpstr>
      <vt:lpstr>Slide 16</vt:lpstr>
      <vt:lpstr>FUTURE SCOPE: </vt:lpstr>
      <vt:lpstr>REFERENCE: </vt:lpstr>
      <vt:lpstr>Slide 19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sai kiran</cp:lastModifiedBy>
  <cp:revision>41</cp:revision>
  <dcterms:created xsi:type="dcterms:W3CDTF">2006-08-16T00:00:00Z</dcterms:created>
  <dcterms:modified xsi:type="dcterms:W3CDTF">2016-04-17T13:05:07Z</dcterms:modified>
</cp:coreProperties>
</file>

<file path=docProps/thumbnail.jpeg>
</file>